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3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3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58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4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6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0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0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19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84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7008-8D29-48AF-9341-05A78D103191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8009-C65F-4F5A-9D40-87D29192E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трелка вниз 33"/>
          <p:cNvSpPr/>
          <p:nvPr/>
        </p:nvSpPr>
        <p:spPr>
          <a:xfrm>
            <a:off x="4502973" y="2046046"/>
            <a:ext cx="101129" cy="237213"/>
          </a:xfrm>
          <a:prstGeom prst="downArrow">
            <a:avLst/>
          </a:prstGeom>
          <a:solidFill>
            <a:srgbClr val="10FC2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Egorova\AppData\Local\Microsoft\Windows\INetCache\IE\8XCM2J9S\1200px-Accountancy_template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990" y="1050476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3244" y="18862"/>
            <a:ext cx="7591609" cy="845106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Как подать заявление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на предоставление выплаты семьям с детьми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возрасте от 3 до 7 лет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84511" y="3264671"/>
            <a:ext cx="101129" cy="177990"/>
          </a:xfrm>
          <a:prstGeom prst="downArrow">
            <a:avLst/>
          </a:prstGeom>
          <a:solidFill>
            <a:srgbClr val="10FC2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3432" y="1062122"/>
            <a:ext cx="3682336" cy="73864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Если доход ниже 9544 рублей на каждого члена семьи (величина прожиточного минимума на душу населения)</a:t>
            </a:r>
          </a:p>
        </p:txBody>
      </p:sp>
      <p:pic>
        <p:nvPicPr>
          <p:cNvPr id="1033" name="Picture 9" descr="https://avatars.mds.yandex.net/get-zen_doc/1708265/pub_5dfe19e6ddfef600afa5cee1_5dfe1c0e11691d00ae2fb576/scale_1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29" y="1050476"/>
            <a:ext cx="910576" cy="69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88511" y="2289712"/>
            <a:ext cx="6196925" cy="830981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3399"/>
                </a:solidFill>
              </a:rPr>
              <a:t>Вы имеете право на ежемесячную денежную выплату </a:t>
            </a:r>
          </a:p>
          <a:p>
            <a:pPr algn="ctr"/>
            <a:r>
              <a:rPr lang="ru-RU" sz="1600" b="1" dirty="0">
                <a:solidFill>
                  <a:srgbClr val="003399"/>
                </a:solidFill>
              </a:rPr>
              <a:t>на ребенка от 3 до 7 лет включительно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размере 4908,5 рублей </a:t>
            </a:r>
          </a:p>
          <a:p>
            <a:pPr algn="ctr"/>
            <a:r>
              <a:rPr lang="ru-RU" sz="1600" b="1" dirty="0">
                <a:solidFill>
                  <a:srgbClr val="003399"/>
                </a:solidFill>
              </a:rPr>
              <a:t>(50% величины прожиточного минимума </a:t>
            </a:r>
            <a:r>
              <a:rPr lang="ru-RU" sz="1600" b="1" dirty="0">
                <a:solidFill>
                  <a:srgbClr val="003399"/>
                </a:solidFill>
              </a:rPr>
              <a:t>для детей – 9817 рублей)</a:t>
            </a:r>
            <a:endParaRPr lang="ru-RU" sz="1600" b="1" dirty="0">
              <a:solidFill>
                <a:srgbClr val="003399"/>
              </a:solidFill>
            </a:endParaRPr>
          </a:p>
        </p:txBody>
      </p:sp>
      <p:pic>
        <p:nvPicPr>
          <p:cNvPr id="1037" name="Picture 13" descr="https://yt3.ggpht.com/a/AGF-l79cXCu7SiGX-8nMBw3bY_NYD4GpfX1VtbPvjA=s900-c-k-c0xffffffff-no-rj-m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02" y="2303384"/>
            <a:ext cx="789561" cy="78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647368" y="1143128"/>
            <a:ext cx="2312849" cy="523204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Если Вашему ребенку 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от 3 до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лет включительно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6683" y="1986395"/>
            <a:ext cx="5704428" cy="59651"/>
          </a:xfrm>
          <a:prstGeom prst="rect">
            <a:avLst/>
          </a:prstGeom>
          <a:solidFill>
            <a:srgbClr val="10FC2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ru-RU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5"/>
          <a:srcRect l="1784" r="2674" b="3635"/>
          <a:stretch/>
        </p:blipFill>
        <p:spPr>
          <a:xfrm>
            <a:off x="8203873" y="56484"/>
            <a:ext cx="871894" cy="853608"/>
          </a:xfrm>
          <a:prstGeom prst="ellipse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979712" y="3559621"/>
            <a:ext cx="6381016" cy="338538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3399"/>
                </a:solidFill>
              </a:rPr>
              <a:t>Зарегистрируйтесь на Едином портале государственных услуг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4493737" y="4212727"/>
            <a:ext cx="101129" cy="177990"/>
          </a:xfrm>
          <a:prstGeom prst="downArrow">
            <a:avLst/>
          </a:prstGeom>
          <a:solidFill>
            <a:srgbClr val="10FC2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947239" y="4546768"/>
            <a:ext cx="5899600" cy="830981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3399"/>
                </a:solidFill>
              </a:rPr>
              <a:t>Вам придет уведомление о начале приема заявлений  </a:t>
            </a:r>
          </a:p>
          <a:p>
            <a:pPr algn="ctr"/>
            <a:r>
              <a:rPr lang="ru-RU" sz="1600" b="1" dirty="0">
                <a:solidFill>
                  <a:srgbClr val="003399"/>
                </a:solidFill>
              </a:rPr>
              <a:t>на предоставление выплаты на ребенка в возрасте от 3 до 7 </a:t>
            </a:r>
            <a:r>
              <a:rPr lang="ru-RU" sz="1600" b="1" dirty="0" smtClean="0">
                <a:solidFill>
                  <a:srgbClr val="003399"/>
                </a:solidFill>
              </a:rPr>
              <a:t>лет</a:t>
            </a:r>
          </a:p>
          <a:p>
            <a:pPr algn="ctr"/>
            <a:r>
              <a:rPr lang="ru-RU" sz="1600" b="1" dirty="0" smtClean="0">
                <a:solidFill>
                  <a:srgbClr val="003399"/>
                </a:solidFill>
              </a:rPr>
              <a:t> (в конце мая 2020 года)</a:t>
            </a:r>
            <a:endParaRPr lang="ru-RU" sz="1600" b="1" dirty="0">
              <a:solidFill>
                <a:srgbClr val="003399"/>
              </a:solidFill>
            </a:endParaRPr>
          </a:p>
        </p:txBody>
      </p:sp>
      <p:pic>
        <p:nvPicPr>
          <p:cNvPr id="1026" name="Picture 2" descr="C:\Users\Egorova\AppData\Local\Microsoft\Windows\INetCache\IE\8XCM2J9S\fil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21" y="3497785"/>
            <a:ext cx="1073691" cy="5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Egorova\AppData\Local\Microsoft\Windows\INetCache\IE\YBNGJNGC\7nD0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48" y="4394149"/>
            <a:ext cx="917836" cy="901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трелка вниз 21"/>
          <p:cNvSpPr/>
          <p:nvPr/>
        </p:nvSpPr>
        <p:spPr>
          <a:xfrm>
            <a:off x="4484511" y="5458829"/>
            <a:ext cx="101129" cy="177990"/>
          </a:xfrm>
          <a:prstGeom prst="downArrow">
            <a:avLst/>
          </a:prstGeom>
          <a:solidFill>
            <a:srgbClr val="10FC2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228689" y="5696009"/>
            <a:ext cx="5336689" cy="584759"/>
          </a:xfrm>
          <a:prstGeom prst="rect">
            <a:avLst/>
          </a:prstGeom>
          <a:noFill/>
        </p:spPr>
        <p:txBody>
          <a:bodyPr wrap="none" lIns="91426" tIns="45712" rIns="91426" bIns="45712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3399"/>
                </a:solidFill>
              </a:rPr>
              <a:t>Заполните форму заявления на предоставление выплаты</a:t>
            </a:r>
          </a:p>
          <a:p>
            <a:pPr algn="ctr"/>
            <a:r>
              <a:rPr lang="ru-RU" sz="1600" b="1" dirty="0">
                <a:solidFill>
                  <a:srgbClr val="003399"/>
                </a:solidFill>
              </a:rPr>
              <a:t>На Едином портале государственных услуг</a:t>
            </a:r>
            <a:endParaRPr lang="ru-RU" sz="1600" b="1" dirty="0">
              <a:solidFill>
                <a:srgbClr val="003399"/>
              </a:solidFill>
            </a:endParaRPr>
          </a:p>
        </p:txBody>
      </p:sp>
      <p:pic>
        <p:nvPicPr>
          <p:cNvPr id="1029" name="Picture 5" descr="C:\Users\Egorova\AppData\Local\Microsoft\Windows\INetCache\IE\8XCM2J9S\paper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2" y="5671375"/>
            <a:ext cx="715488" cy="70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8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117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Egorova</dc:creator>
  <cp:lastModifiedBy>Egorova</cp:lastModifiedBy>
  <cp:revision>2</cp:revision>
  <dcterms:created xsi:type="dcterms:W3CDTF">2020-04-23T07:45:03Z</dcterms:created>
  <dcterms:modified xsi:type="dcterms:W3CDTF">2020-04-23T07:50:08Z</dcterms:modified>
</cp:coreProperties>
</file>